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72" r:id="rId3"/>
    <p:sldId id="349" r:id="rId4"/>
    <p:sldId id="323" r:id="rId5"/>
    <p:sldId id="367" r:id="rId6"/>
    <p:sldId id="363" r:id="rId7"/>
    <p:sldId id="342" r:id="rId8"/>
    <p:sldId id="355" r:id="rId9"/>
    <p:sldId id="283" r:id="rId10"/>
    <p:sldId id="368" r:id="rId11"/>
    <p:sldId id="287" r:id="rId12"/>
    <p:sldId id="356" r:id="rId13"/>
    <p:sldId id="292" r:id="rId14"/>
    <p:sldId id="365" r:id="rId15"/>
    <p:sldId id="357" r:id="rId16"/>
    <p:sldId id="327" r:id="rId17"/>
    <p:sldId id="331" r:id="rId18"/>
    <p:sldId id="332" r:id="rId19"/>
    <p:sldId id="343" r:id="rId20"/>
    <p:sldId id="358" r:id="rId21"/>
    <p:sldId id="295" r:id="rId22"/>
    <p:sldId id="369" r:id="rId23"/>
    <p:sldId id="296" r:id="rId24"/>
    <p:sldId id="297" r:id="rId25"/>
    <p:sldId id="359" r:id="rId26"/>
    <p:sldId id="301" r:id="rId27"/>
    <p:sldId id="360" r:id="rId28"/>
    <p:sldId id="312" r:id="rId29"/>
    <p:sldId id="370" r:id="rId30"/>
    <p:sldId id="354" r:id="rId31"/>
    <p:sldId id="348" r:id="rId32"/>
    <p:sldId id="371" r:id="rId33"/>
    <p:sldId id="373" r:id="rId34"/>
    <p:sldId id="374"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67"/>
            <p14:sldId id="363"/>
            <p14:sldId id="342"/>
          </p14:sldIdLst>
        </p14:section>
        <p14:section name="SIRIUS Goals, and building blocks" id="{C6B1A20B-0C62-460E-99B5-26F009EBB5E2}">
          <p14:sldIdLst>
            <p14:sldId id="355"/>
            <p14:sldId id="283"/>
            <p14:sldId id="368"/>
            <p14:sldId id="287"/>
          </p14:sldIdLst>
        </p14:section>
        <p14:section name="Data Description" id="{61BB5737-3AA8-4C7E-9F1F-E92B0919CA46}">
          <p14:sldIdLst>
            <p14:sldId id="356"/>
            <p14:sldId id="292"/>
            <p14:sldId id="365"/>
          </p14:sldIdLst>
        </p14:section>
        <p14:section name="Math of auditing" id="{A990FAA9-2DD2-42DF-AC5F-03C24695D6BA}">
          <p14:sldIdLst>
            <p14:sldId id="357"/>
            <p14:sldId id="327"/>
            <p14:sldId id="331"/>
            <p14:sldId id="332"/>
            <p14:sldId id="343"/>
          </p14:sldIdLst>
        </p14:section>
        <p14:section name="Data Refactoring" id="{72E066C1-FA1C-4034-883C-273B1400A665}">
          <p14:sldIdLst>
            <p14:sldId id="358"/>
            <p14:sldId id="295"/>
            <p14:sldId id="369"/>
            <p14:sldId id="296"/>
            <p14:sldId id="297"/>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4"/>
            <p14:sldId id="36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67" d="100"/>
          <a:sy n="67" d="100"/>
        </p:scale>
        <p:origin x="-144" y="-10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5</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6</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17</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13</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pPr marL="0" indent="0">
              <a:buNone/>
            </a:pPr>
            <a:r>
              <a:rPr lang="en-US" dirty="0" smtClean="0"/>
              <a:t>How do we describe/annotate data generated from applications?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endParaRPr lang="en-US" dirty="0" smtClean="0"/>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xmlns="" val="20000"/>
                    </a:ext>
                  </a:extLst>
                </a:gridCol>
                <a:gridCol w="668366">
                  <a:extLst>
                    <a:ext uri="{9D8B030D-6E8A-4147-A177-3AD203B41FA5}">
                      <a16:colId xmlns:a16="http://schemas.microsoft.com/office/drawing/2014/main" xmlns="" val="20001"/>
                    </a:ext>
                  </a:extLst>
                </a:gridCol>
                <a:gridCol w="1207008">
                  <a:extLst>
                    <a:ext uri="{9D8B030D-6E8A-4147-A177-3AD203B41FA5}">
                      <a16:colId xmlns:a16="http://schemas.microsoft.com/office/drawing/2014/main" xmlns="" val="20002"/>
                    </a:ext>
                  </a:extLst>
                </a:gridCol>
                <a:gridCol w="734332">
                  <a:extLst>
                    <a:ext uri="{9D8B030D-6E8A-4147-A177-3AD203B41FA5}">
                      <a16:colId xmlns:a16="http://schemas.microsoft.com/office/drawing/2014/main" xmlns="" val="20003"/>
                    </a:ext>
                  </a:extLst>
                </a:gridCol>
                <a:gridCol w="1207363">
                  <a:extLst>
                    <a:ext uri="{9D8B030D-6E8A-4147-A177-3AD203B41FA5}">
                      <a16:colId xmlns:a16="http://schemas.microsoft.com/office/drawing/2014/main" xmlns="" val="20004"/>
                    </a:ext>
                  </a:extLst>
                </a:gridCol>
                <a:gridCol w="1429305">
                  <a:extLst>
                    <a:ext uri="{9D8B030D-6E8A-4147-A177-3AD203B41FA5}">
                      <a16:colId xmlns:a16="http://schemas.microsoft.com/office/drawing/2014/main" xmlns=""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xmlns=""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xmlns=""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Performance</a:t>
            </a:r>
            <a:endParaRPr lang="en-US" dirty="0" smtClean="0">
              <a:solidFill>
                <a:schemeClr val="accent1">
                  <a:lumMod val="40000"/>
                  <a:lumOff val="60000"/>
                </a:schemeClr>
              </a:solidFill>
            </a:endParaRP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Computer science challenges in Data Refactoring</a:t>
            </a:r>
            <a:endParaRPr lang="en-US" sz="3600" dirty="0"/>
          </a:p>
        </p:txBody>
      </p:sp>
      <p:sp>
        <p:nvSpPr>
          <p:cNvPr id="3" name="Content Placeholder 2"/>
          <p:cNvSpPr>
            <a:spLocks noGrp="1"/>
          </p:cNvSpPr>
          <p:nvPr>
            <p:ph idx="4294967295"/>
          </p:nvPr>
        </p:nvSpPr>
        <p:spPr/>
        <p:txBody>
          <a:bodyPr>
            <a:normAutofit/>
          </a:bodyPr>
          <a:lstStyle/>
          <a:p>
            <a:r>
              <a:rPr lang="en-US" dirty="0" smtClean="0"/>
              <a:t>To understand the cost associated with refactoring data, e.g., the CPU cycles, extra memory consumed, and communication.</a:t>
            </a:r>
          </a:p>
          <a:p>
            <a:pPr lvl="1"/>
            <a:r>
              <a:rPr lang="en-US" dirty="0" smtClean="0"/>
              <a:t>For an auditor-like approach</a:t>
            </a:r>
          </a:p>
          <a:p>
            <a:pPr lvl="2"/>
            <a:r>
              <a:rPr lang="en-US" dirty="0" smtClean="0"/>
              <a:t>Where should the auditor run, taking advantage of locality as much as possible? </a:t>
            </a:r>
          </a:p>
          <a:p>
            <a:pPr lvl="2"/>
            <a:r>
              <a:rPr lang="en-US" dirty="0" smtClean="0"/>
              <a:t>How much resources to allocate?</a:t>
            </a:r>
          </a:p>
          <a:p>
            <a:pPr lvl="2"/>
            <a:r>
              <a:rPr lang="en-US" dirty="0" smtClean="0"/>
              <a:t>How will the auditor and the application communicate?</a:t>
            </a:r>
          </a:p>
          <a:p>
            <a:pPr lvl="2"/>
            <a:r>
              <a:rPr lang="en-US" dirty="0" smtClean="0"/>
              <a:t>Most importantly, how do we take both error bound and cost into consideration.</a:t>
            </a:r>
          </a:p>
          <a:p>
            <a:r>
              <a:rPr lang="en-US" dirty="0" smtClean="0"/>
              <a:t>Does the refactoring affect the fidelity of the applications? If so, how much?</a:t>
            </a:r>
          </a:p>
          <a:p>
            <a:r>
              <a:rPr lang="en-US"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a:t>
            </a:r>
            <a:r>
              <a:rPr lang="en-US" dirty="0" smtClean="0">
                <a:ea typeface="ＭＳ Ｐゴシック" charset="0"/>
                <a:cs typeface="Calibri" pitchFamily="34" charset="0"/>
              </a:rPr>
              <a:t>computing nodes </a:t>
            </a:r>
            <a:r>
              <a:rPr lang="en-US" dirty="0" smtClean="0">
                <a:ea typeface="ＭＳ Ｐゴシック" charset="0"/>
                <a:cs typeface="Calibri" pitchFamily="34" charset="0"/>
              </a:rPr>
              <a:t>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 and the User</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a:t>
            </a:r>
            <a:r>
              <a:rPr lang="en-US" dirty="0" smtClean="0"/>
              <a:t>Searching</a:t>
            </a:r>
            <a:endParaRPr lang="en-US" dirty="0" smtClean="0"/>
          </a:p>
          <a:p>
            <a:r>
              <a:rPr lang="en-US" dirty="0" smtClean="0">
                <a:solidFill>
                  <a:schemeClr val="accent1">
                    <a:lumMod val="40000"/>
                    <a:lumOff val="60000"/>
                  </a:schemeClr>
                </a:solidFill>
              </a:rPr>
              <a:t>Fuzzy </a:t>
            </a:r>
            <a:r>
              <a:rPr lang="en-US" dirty="0" smtClean="0">
                <a:solidFill>
                  <a:schemeClr val="accent1">
                    <a:lumMod val="40000"/>
                    <a:lumOff val="60000"/>
                  </a:schemeClr>
                </a:solidFill>
              </a:rPr>
              <a:t>Predictable Performance</a:t>
            </a:r>
            <a:endParaRPr lang="en-US" dirty="0" smtClean="0">
              <a:solidFill>
                <a:schemeClr val="accent1">
                  <a:lumMod val="40000"/>
                  <a:lumOff val="60000"/>
                </a:schemeClr>
              </a:solidFill>
            </a:endParaRP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a:t>
            </a:r>
            <a:r>
              <a:rPr lang="en-US" dirty="0" smtClean="0">
                <a:solidFill>
                  <a:schemeClr val="accent1">
                    <a:lumMod val="40000"/>
                    <a:lumOff val="60000"/>
                  </a:schemeClr>
                </a:solidFill>
              </a:rPr>
              <a:t>Blocks</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a:solidFill>
                  <a:schemeClr val="accent1">
                    <a:lumMod val="40000"/>
                    <a:lumOff val="60000"/>
                  </a:schemeClr>
                </a:solidFill>
              </a:rPr>
              <a:t>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endParaRPr lang="en-US" dirty="0" smtClean="0">
              <a:solidFill>
                <a:schemeClr val="accent1">
                  <a:lumMod val="40000"/>
                  <a:lumOff val="60000"/>
                </a:schemeClr>
              </a:solidFill>
            </a:endParaRP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a:t>
            </a:r>
            <a:r>
              <a:rPr lang="en-US" dirty="0" smtClean="0"/>
              <a:t>-compliant block interface</a:t>
            </a:r>
            <a:r>
              <a:rPr lang="en-US" dirty="0" smtClean="0"/>
              <a:t> does </a:t>
            </a:r>
            <a:r>
              <a:rPr lang="en-US" dirty="0" smtClean="0"/>
              <a:t>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a:t>
            </a:r>
            <a:r>
              <a:rPr lang="en-US" sz="2800" b="1" smtClean="0"/>
              <a:t>hierarchy efficiently. </a:t>
            </a: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451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C0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a:t>
            </a:r>
            <a:r>
              <a:rPr lang="en-US" dirty="0" smtClean="0"/>
              <a:t>Building </a:t>
            </a:r>
            <a:r>
              <a:rPr lang="en-US" dirty="0"/>
              <a:t>B</a:t>
            </a:r>
            <a:r>
              <a:rPr lang="en-US" dirty="0" smtClean="0"/>
              <a:t>locks</a:t>
            </a:r>
            <a:endParaRPr lang="en-US" dirty="0" smtClean="0"/>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a:t>
            </a:r>
            <a:r>
              <a:rPr lang="en-US" dirty="0" smtClean="0">
                <a:solidFill>
                  <a:schemeClr val="accent1">
                    <a:lumMod val="40000"/>
                    <a:lumOff val="60000"/>
                  </a:schemeClr>
                </a:solidFill>
              </a:rPr>
              <a:t>Searching</a:t>
            </a:r>
            <a:endParaRPr lang="en-US" dirty="0" smtClean="0">
              <a:solidFill>
                <a:schemeClr val="accent1">
                  <a:lumMod val="40000"/>
                  <a:lumOff val="60000"/>
                </a:schemeClr>
              </a:solidFill>
            </a:endParaRP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endParaRPr lang="en-US" dirty="0" smtClean="0">
              <a:solidFill>
                <a:schemeClr val="accent1">
                  <a:lumMod val="40000"/>
                  <a:lumOff val="60000"/>
                </a:schemeClr>
              </a:solidFill>
            </a:endParaRP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9842</TotalTime>
  <Words>2672</Words>
  <Application>Microsoft Macintosh PowerPoint</Application>
  <PresentationFormat>Custom</PresentationFormat>
  <Paragraphs>364</Paragraphs>
  <Slides>35</Slides>
  <Notes>7</Notes>
  <HiddenSlides>0</HiddenSlides>
  <MMClips>1</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SCIENCE-DRIVEN DATA MANAGEMENT FOR MULTI-TIERED STORAGE February 17, 2016 ECP</vt:lpstr>
      <vt:lpstr>40 minute presentation: Cover the following</vt:lpstr>
      <vt:lpstr>Outline</vt:lpstr>
      <vt:lpstr>Where Do We Spend Our Time in Science?</vt:lpstr>
      <vt:lpstr>Next Generation DOE computing</vt:lpstr>
      <vt:lpstr>Abstractions across File System to DB</vt:lpstr>
      <vt:lpstr>Principles</vt:lpstr>
      <vt:lpstr>Outline</vt:lpstr>
      <vt:lpstr>ADIOS</vt:lpstr>
      <vt:lpstr>DataSpaces – Rutgers</vt:lpstr>
      <vt:lpstr>The Sirocco Object Store – SOS - Sandia</vt:lpstr>
      <vt:lpstr>Outline</vt:lpstr>
      <vt:lpstr>Data Descriptions</vt:lpstr>
      <vt:lpstr>Conceptual APIs</vt:lpstr>
      <vt:lpstr>Outline</vt:lpstr>
      <vt:lpstr>New techniques for “Data Intensive Science”</vt:lpstr>
      <vt:lpstr>Current practices of today</vt:lpstr>
      <vt:lpstr>Compression with an interpolation auditor</vt:lpstr>
      <vt:lpstr>Other types of auditors</vt:lpstr>
      <vt:lpstr>Outline</vt:lpstr>
      <vt:lpstr>Computer science challenges in Data Refactoring</vt:lpstr>
      <vt:lpstr>Utility-driven Data Placement</vt:lpstr>
      <vt:lpstr>Data Refactoring and Utility Functions</vt:lpstr>
      <vt:lpstr>Utility and the User</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237</cp:revision>
  <dcterms:created xsi:type="dcterms:W3CDTF">2015-09-28T14:49:49Z</dcterms:created>
  <dcterms:modified xsi:type="dcterms:W3CDTF">2016-01-30T19:21:19Z</dcterms:modified>
</cp:coreProperties>
</file>